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hc/F8PbN3D/T5Lj/FnTDWWp8YY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1263A8-2A5C-41C6-98A8-A53475ACC150}">
  <a:tblStyle styleId="{DC1263A8-2A5C-41C6-98A8-A53475ACC15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4E6"/>
          </a:solidFill>
        </a:fill>
      </a:tcStyle>
    </a:wholeTbl>
    <a:band1H>
      <a:tcTxStyle/>
      <a:tcStyle>
        <a:tcBdr/>
        <a:fill>
          <a:solidFill>
            <a:srgbClr val="FFE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FE8C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4E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/>
        <a:fill>
          <a:solidFill>
            <a:srgbClr val="FFF4E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2EB71A-7875-4322-9F68-B7F41D9DB810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7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Izvor fotografije: Pixabay -https://pixabay.com/photos/milano-green-milan-forest-4590082/ (datum preuzimanja: 6.7.2021.)</a:t>
            </a:r>
            <a:endParaRPr/>
          </a:p>
        </p:txBody>
      </p:sp>
      <p:sp>
        <p:nvSpPr>
          <p:cNvPr id="111" name="Google Shape;11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Izvor fotografije: Wikimedia- https://commons.wikimedia.org/wiki/File:Europe_night.png   (datum skidanja: 6.7.2021.)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Video: Europa po noći - https://www.youtube.com/watch?v=JsmnzwS84EA </a:t>
            </a:r>
            <a:endParaRPr/>
          </a:p>
        </p:txBody>
      </p:sp>
      <p:sp>
        <p:nvSpPr>
          <p:cNvPr id="58" name="Google Shape;5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Izvor grafičkog priloga: Eurostat - https://ec.europa.eu/eurostat/statistics-explained/index.php?title=File:Urban_and_rural_population_change,_2004%E2%80%9314_(%C2%B9)_(%25)_Cities16.png (datum skidanja: 6.7.2021.)</a:t>
            </a:r>
            <a:endParaRPr/>
          </a:p>
        </p:txBody>
      </p:sp>
      <p:sp>
        <p:nvSpPr>
          <p:cNvPr id="71" name="Google Shape;7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42d0c20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42d0c20e0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e42d0c20e0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r-H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>
            <a:spLocks noGrp="1"/>
          </p:cNvSpPr>
          <p:nvPr>
            <p:ph type="ctrTitle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body" idx="1"/>
          </p:nvPr>
        </p:nvSpPr>
        <p:spPr>
          <a:xfrm>
            <a:off x="838200" y="307515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1"/>
          <p:cNvSpPr txBox="1"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body" idx="1"/>
          </p:nvPr>
        </p:nvSpPr>
        <p:spPr>
          <a:xfrm>
            <a:off x="5183188" y="1922585"/>
            <a:ext cx="6172200" cy="417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body" idx="2"/>
          </p:nvPr>
        </p:nvSpPr>
        <p:spPr>
          <a:xfrm>
            <a:off x="839788" y="4044461"/>
            <a:ext cx="3932237" cy="205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>
            <a:spLocks noGrp="1"/>
          </p:cNvSpPr>
          <p:nvPr>
            <p:ph type="ctrTitle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subTitle" idx="1"/>
          </p:nvPr>
        </p:nvSpPr>
        <p:spPr>
          <a:xfrm>
            <a:off x="1524000" y="4134636"/>
            <a:ext cx="9144000" cy="140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838200" y="3079994"/>
            <a:ext cx="5181600" cy="330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body" idx="2"/>
          </p:nvPr>
        </p:nvSpPr>
        <p:spPr>
          <a:xfrm>
            <a:off x="6172200" y="3079994"/>
            <a:ext cx="5181600" cy="3309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body" idx="2"/>
          </p:nvPr>
        </p:nvSpPr>
        <p:spPr>
          <a:xfrm>
            <a:off x="839788" y="3856282"/>
            <a:ext cx="5157787" cy="263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3"/>
          </p:nvPr>
        </p:nvSpPr>
        <p:spPr>
          <a:xfrm>
            <a:off x="6172200" y="2961853"/>
            <a:ext cx="5183188" cy="49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4"/>
          </p:nvPr>
        </p:nvSpPr>
        <p:spPr>
          <a:xfrm>
            <a:off x="6172200" y="3856282"/>
            <a:ext cx="5183188" cy="2637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>
            <a:spLocks noGrp="1"/>
          </p:cNvSpPr>
          <p:nvPr>
            <p:ph type="pic" idx="2"/>
          </p:nvPr>
        </p:nvSpPr>
        <p:spPr>
          <a:xfrm>
            <a:off x="5183188" y="1922585"/>
            <a:ext cx="6172200" cy="4265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4044461"/>
            <a:ext cx="3932237" cy="2084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" name="Google Shape;12;p18" descr="ppt-header-GEA-3-1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0"/>
            <a:ext cx="12192000" cy="1149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://www.europski-fondovi.eu/tags/europska-zelena-prijestolnica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"/>
          <p:cNvSpPr txBox="1">
            <a:spLocks noGrp="1"/>
          </p:cNvSpPr>
          <p:nvPr>
            <p:ph type="ctrTitle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hr-HR"/>
              <a:t>Gradovi i gradski način života</a:t>
            </a:r>
            <a:endParaRPr/>
          </a:p>
        </p:txBody>
      </p:sp>
      <p:sp>
        <p:nvSpPr>
          <p:cNvPr id="48" name="Google Shape;48;p1"/>
          <p:cNvSpPr txBox="1"/>
          <p:nvPr/>
        </p:nvSpPr>
        <p:spPr>
          <a:xfrm>
            <a:off x="204186" y="1402672"/>
            <a:ext cx="51668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OPĆA OBILJEŽJA EUROPE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7094" y="775580"/>
            <a:ext cx="4390521" cy="5898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7614" y="775579"/>
            <a:ext cx="1858495" cy="4728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"/>
          <p:cNvSpPr txBox="1"/>
          <p:nvPr/>
        </p:nvSpPr>
        <p:spPr>
          <a:xfrm>
            <a:off x="6853561" y="1056443"/>
            <a:ext cx="4128117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Izdvojite prvi milijunski grad u Europi. Potražite ga u atlasu.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Koji je grad početkom 20.st.imao najviše stanovnika?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Istražite: Koji je najstariji europski grad.</a:t>
            </a:r>
            <a:endParaRPr sz="2000" dirty="0"/>
          </a:p>
        </p:txBody>
      </p:sp>
      <p:sp>
        <p:nvSpPr>
          <p:cNvPr id="107" name="Google Shape;107;p9"/>
          <p:cNvSpPr txBox="1"/>
          <p:nvPr/>
        </p:nvSpPr>
        <p:spPr>
          <a:xfrm>
            <a:off x="7075503" y="4421080"/>
            <a:ext cx="318708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r-HR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Moskva, Pariz i London – tri najveća grada Europe (2019.)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14904" y="1288378"/>
            <a:ext cx="3435659" cy="4281244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0"/>
          <p:cNvSpPr txBox="1"/>
          <p:nvPr/>
        </p:nvSpPr>
        <p:spPr>
          <a:xfrm>
            <a:off x="4864963" y="1908699"/>
            <a:ext cx="5797119" cy="1908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Istražite: Koji gradovi su dobili nagradu „Zelena prijestolnica Europe”?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http://www.europski-fondovi.eu/tags/europska-zelena-prijestolnica</a:t>
            </a: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0" descr="Slika na kojoj se prikazuje na otvorenom, zgrada, grad, željeznička pruga&#10;&#10;Opis je automatski generira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87809" y="3622088"/>
            <a:ext cx="2268202" cy="308672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/>
        </p:nvSpPr>
        <p:spPr>
          <a:xfrm>
            <a:off x="7412854" y="4607511"/>
            <a:ext cx="3249228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Prouči fotografiju. Što misliš, zašto su ovako „zeleni” balkoni u Milanu?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298" b="2829"/>
          <a:stretch/>
        </p:blipFill>
        <p:spPr>
          <a:xfrm>
            <a:off x="213064" y="234252"/>
            <a:ext cx="6507331" cy="541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063" y="5598929"/>
            <a:ext cx="1695281" cy="76636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1"/>
          <p:cNvSpPr txBox="1"/>
          <p:nvPr/>
        </p:nvSpPr>
        <p:spPr>
          <a:xfrm>
            <a:off x="7288567" y="1447060"/>
            <a:ext cx="372862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bilježnicu ispišite imena aglomeracija s više od milijun stanovnika 2020.g.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Potražite ih u atlasu. </a:t>
            </a:r>
            <a:endParaRPr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3582" y="1523471"/>
            <a:ext cx="5944419" cy="418487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2"/>
          <p:cNvSpPr txBox="1"/>
          <p:nvPr/>
        </p:nvSpPr>
        <p:spPr>
          <a:xfrm>
            <a:off x="6693763" y="2166151"/>
            <a:ext cx="3941686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Izdvojite države s najvećim stupnjem urbanizacije.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Izdvojite države s najmanjim stupnjem urbanizacije.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Ispišite ih u bilježnicu.</a:t>
            </a:r>
            <a:endParaRPr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80946" y="1771612"/>
            <a:ext cx="6824089" cy="493743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 txBox="1">
            <a:spLocks noGrp="1"/>
          </p:cNvSpPr>
          <p:nvPr>
            <p:ph type="title"/>
          </p:nvPr>
        </p:nvSpPr>
        <p:spPr>
          <a:xfrm>
            <a:off x="135673" y="1195385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Problemi velikih gradova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8062332" y="1966253"/>
            <a:ext cx="278780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Izdvojite probleme velikih gradova.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Kako biste ih vi riješili?</a:t>
            </a:r>
            <a:endParaRPr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1" name="Google Shape;141;p14"/>
          <p:cNvGraphicFramePr/>
          <p:nvPr/>
        </p:nvGraphicFramePr>
        <p:xfrm>
          <a:off x="838200" y="3074988"/>
          <a:ext cx="10515600" cy="2743220"/>
        </p:xfrm>
        <a:graphic>
          <a:graphicData uri="http://schemas.openxmlformats.org/drawingml/2006/table">
            <a:tbl>
              <a:tblPr firstRow="1" bandRow="1">
                <a:noFill/>
                <a:tableStyleId>{5D2EB71A-7875-4322-9F68-B7F41D9DB810}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Prednosti života u velikom gradu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Nedostatci života u velikom gradu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-"/>
                      </a:pPr>
                      <a:r>
                        <a:rPr lang="hr-HR" sz="2400" dirty="0"/>
                        <a:t>raznovrsniji posao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-"/>
                      </a:pPr>
                      <a:r>
                        <a:rPr lang="hr-HR" sz="2400" dirty="0"/>
                        <a:t>stanovanje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-"/>
                      </a:pPr>
                      <a:r>
                        <a:rPr lang="hr-HR" sz="2400" dirty="0"/>
                        <a:t>obrazovanje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-"/>
                      </a:pPr>
                      <a:r>
                        <a:rPr lang="hr-HR" sz="2400" dirty="0"/>
                        <a:t>zdravstvena skrb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-"/>
                      </a:pPr>
                      <a:r>
                        <a:rPr lang="hr-HR" sz="2400" dirty="0"/>
                        <a:t>veći broj funkcija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⁻"/>
                      </a:pPr>
                      <a:r>
                        <a:rPr lang="hr-HR" sz="2400" dirty="0"/>
                        <a:t>premalo radnih mjesta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-"/>
                      </a:pPr>
                      <a:r>
                        <a:rPr lang="hr-HR" sz="2400" dirty="0"/>
                        <a:t>teškoće u stanogradnji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-"/>
                      </a:pPr>
                      <a:r>
                        <a:rPr lang="hr-HR" sz="2400" dirty="0"/>
                        <a:t>pitka voda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-"/>
                      </a:pPr>
                      <a:r>
                        <a:rPr lang="hr-HR" sz="2400" dirty="0"/>
                        <a:t>smog</a:t>
                      </a:r>
                      <a:endParaRPr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Char char="-"/>
                      </a:pPr>
                      <a:r>
                        <a:rPr lang="hr-HR" sz="2400" dirty="0"/>
                        <a:t>zbrinjavanje otpada</a:t>
                      </a:r>
                      <a:endParaRPr dirty="0"/>
                    </a:p>
                    <a:p>
                      <a:pPr marL="285750" marR="0" lvl="0" indent="-1333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endParaRPr sz="2400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2" name="Google Shape;142;p14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Prednosti i nedostatci života u velikom gradu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7558" t="2805" r="2289"/>
          <a:stretch/>
        </p:blipFill>
        <p:spPr>
          <a:xfrm>
            <a:off x="8895425" y="1012054"/>
            <a:ext cx="2237173" cy="5845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5"/>
          <p:cNvSpPr txBox="1">
            <a:spLocks noGrp="1"/>
          </p:cNvSpPr>
          <p:nvPr>
            <p:ph type="title"/>
          </p:nvPr>
        </p:nvSpPr>
        <p:spPr>
          <a:xfrm>
            <a:off x="224883" y="1256402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Globalni gradovi</a:t>
            </a:r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61" y="1871604"/>
            <a:ext cx="6240500" cy="272714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 txBox="1"/>
          <p:nvPr/>
        </p:nvSpPr>
        <p:spPr>
          <a:xfrm>
            <a:off x="410755" y="4783113"/>
            <a:ext cx="666842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utjecaj u međunarodnoj zajednici (2019.-London, Pariz, Bruxelles, Berlin, Madrid, Moskva, Amsterdam , </a:t>
            </a:r>
            <a:r>
              <a:rPr lang="hr-HR" sz="2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Bacelona</a:t>
            </a:r>
            <a:r>
              <a:rPr lang="hr-H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Beč</a:t>
            </a:r>
            <a:endParaRPr dirty="0"/>
          </a:p>
        </p:txBody>
      </p:sp>
      <p:sp>
        <p:nvSpPr>
          <p:cNvPr id="151" name="Google Shape;151;p15"/>
          <p:cNvSpPr txBox="1"/>
          <p:nvPr/>
        </p:nvSpPr>
        <p:spPr>
          <a:xfrm>
            <a:off x="665825" y="5992427"/>
            <a:ext cx="553966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 udžbeniku str.82 pročitaj i izdvoji kriterije koje grad mora zadovoljiti da postane globalni!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6"/>
          <p:cNvSpPr txBox="1"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-HR"/>
              <a:t>Provjerimo naučeno</a:t>
            </a:r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body" idx="2"/>
          </p:nvPr>
        </p:nvSpPr>
        <p:spPr>
          <a:xfrm>
            <a:off x="836612" y="2983522"/>
            <a:ext cx="3932237" cy="2051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hr-HR" dirty="0"/>
              <a:t>Riješite radnu bilježnicu 57.- 61.</a:t>
            </a:r>
            <a:endParaRPr dirty="0"/>
          </a:p>
        </p:txBody>
      </p:sp>
      <p:graphicFrame>
        <p:nvGraphicFramePr>
          <p:cNvPr id="158" name="Google Shape;158;p16"/>
          <p:cNvGraphicFramePr/>
          <p:nvPr/>
        </p:nvGraphicFramePr>
        <p:xfrm>
          <a:off x="4394447" y="1484278"/>
          <a:ext cx="7582075" cy="5191725"/>
        </p:xfrm>
        <a:graphic>
          <a:graphicData uri="http://schemas.openxmlformats.org/drawingml/2006/table">
            <a:tbl>
              <a:tblPr firstRow="1" bandRow="1">
                <a:noFill/>
                <a:tableStyleId>{5D2EB71A-7875-4322-9F68-B7F41D9DB810}</a:tableStyleId>
              </a:tblPr>
              <a:tblGrid>
                <a:gridCol w="173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7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Znam i mogu…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+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+/-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-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1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/>
                        <a:t>Objasniti utjecaj industrijalizacije na urbanizaciju i nastanak urbanih regija.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21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/>
                        <a:t>Izdvojiti primjere industrijalizacije i urbanizacije.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0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600"/>
                        <a:t>Obrazložiti razliku između konurbacije, satelitskoga grada i aglomeracije i navesti primjere.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hr-HR"/>
              <a:t>IZRADILA</a:t>
            </a:r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1"/>
          </p:nvPr>
        </p:nvSpPr>
        <p:spPr>
          <a:xfrm>
            <a:off x="958660" y="3634153"/>
            <a:ext cx="6172200" cy="4173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r-HR"/>
              <a:t>Marija Ros Kozarić, prof.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"/>
          <p:cNvSpPr txBox="1">
            <a:spLocks noGrp="1"/>
          </p:cNvSpPr>
          <p:nvPr>
            <p:ph type="body" idx="1"/>
          </p:nvPr>
        </p:nvSpPr>
        <p:spPr>
          <a:xfrm>
            <a:off x="838200" y="307515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EABAB"/>
              </a:buClr>
              <a:buSzPts val="2400"/>
              <a:buChar char="•"/>
            </a:pPr>
            <a:r>
              <a:rPr lang="hr-HR" sz="2400">
                <a:solidFill>
                  <a:srgbClr val="AEABAB"/>
                </a:solidFill>
              </a:rPr>
              <a:t>Učenik će</a:t>
            </a:r>
            <a:r>
              <a:rPr lang="hr-HR" sz="2400"/>
              <a:t> objasniti utjecaj industrijalizacije na urbanizaciju i nastanak urbanih regija.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EABAB"/>
              </a:buClr>
              <a:buSzPts val="2400"/>
              <a:buChar char="•"/>
            </a:pPr>
            <a:r>
              <a:rPr lang="hr-HR" sz="2400">
                <a:solidFill>
                  <a:srgbClr val="AEABAB"/>
                </a:solidFill>
              </a:rPr>
              <a:t>Učenik će </a:t>
            </a:r>
            <a:r>
              <a:rPr lang="hr-HR" sz="2400"/>
              <a:t>izdvojiti primjere industrijalizacije i urbanizacije.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EABAB"/>
              </a:buClr>
              <a:buSzPts val="2400"/>
              <a:buChar char="•"/>
            </a:pPr>
            <a:r>
              <a:rPr lang="hr-HR" sz="2400">
                <a:solidFill>
                  <a:srgbClr val="AEABAB"/>
                </a:solidFill>
              </a:rPr>
              <a:t>Učenik će </a:t>
            </a:r>
            <a:r>
              <a:rPr lang="hr-HR" sz="2400"/>
              <a:t>obrazložiti razliku između konurbacije, satelitskoga grada i aglomeracije i navesti primjere.</a:t>
            </a:r>
            <a:endParaRPr/>
          </a:p>
        </p:txBody>
      </p:sp>
      <p:sp>
        <p:nvSpPr>
          <p:cNvPr id="54" name="Google Shape;54;p2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ISHODI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3" descr="Slika na kojoj se prikazuje na otvorenom, tamno&#10;&#10;Opis je automatski generira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4447" b="1056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 txBox="1">
            <a:spLocks noGrp="1"/>
          </p:cNvSpPr>
          <p:nvPr>
            <p:ph type="body" idx="1"/>
          </p:nvPr>
        </p:nvSpPr>
        <p:spPr>
          <a:xfrm>
            <a:off x="838200" y="307515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400" i="1"/>
              <a:t>Što je industrijalizacija?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400" i="1"/>
              <a:t>Koliko je bilo industrijskih revolucija? Izdvoji obilježja svake.</a:t>
            </a:r>
            <a:endParaRPr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i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400" b="1"/>
              <a:t>Urbanizacija - razvoj i širenje gradova i gradskoga načina života?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hr-HR" sz="2400" i="1"/>
              <a:t>Objasni pojam: urbano.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i="1"/>
          </a:p>
          <a:p>
            <a:pPr marL="228600" lvl="0" indent="-87629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400" b="1" i="1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hr-HR" sz="2400" b="1" i="1"/>
              <a:t>URBANO= gradsko, RURALNO=seosko.</a:t>
            </a:r>
            <a:endParaRPr/>
          </a:p>
        </p:txBody>
      </p:sp>
      <p:sp>
        <p:nvSpPr>
          <p:cNvPr id="67" name="Google Shape;67;p4"/>
          <p:cNvSpPr txBox="1"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Ponovimo…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"/>
          <p:cNvSpPr/>
          <p:nvPr/>
        </p:nvSpPr>
        <p:spPr>
          <a:xfrm rot="-54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</a:pPr>
            <a:r>
              <a:rPr lang="hr-HR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Razvoj gradova u Europi</a:t>
            </a:r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body" idx="1"/>
          </p:nvPr>
        </p:nvSpPr>
        <p:spPr>
          <a:xfrm>
            <a:off x="966951" y="3355130"/>
            <a:ext cx="2669407" cy="3391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duga tradicija gradskog života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veći dio stanovnika živi u gradovima</a:t>
            </a: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/>
              <a:t>udio stanovnika koji žive u gradovima naziva se stupanj urbanizacije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</p:txBody>
      </p:sp>
      <p:pic>
        <p:nvPicPr>
          <p:cNvPr id="76" name="Google Shape;7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2102" y="1227326"/>
            <a:ext cx="7529898" cy="5630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body" idx="1"/>
          </p:nvPr>
        </p:nvSpPr>
        <p:spPr>
          <a:xfrm>
            <a:off x="838200" y="3075156"/>
            <a:ext cx="10515600" cy="33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 b="1"/>
              <a:t>aglomeracija – gradska regija, grad i njegova urbanizirana okolica (Pariz, London)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 b="1"/>
              <a:t>konurbacija – više sraslih gradova (Rajna-Ruhr, Šleska…)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hr-HR" sz="2400" b="1"/>
              <a:t>satelitski grad - grad u sklopu gradskih regija velikih gradova koji na određenom stupnju razvoja preuzima dio funkcija matičnog grada, ali je funkcionalno vrlo ovisan o njemu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Google Shape;86;p7"/>
          <p:cNvGraphicFramePr/>
          <p:nvPr/>
        </p:nvGraphicFramePr>
        <p:xfrm>
          <a:off x="172374" y="1456421"/>
          <a:ext cx="10515575" cy="4937790"/>
        </p:xfrm>
        <a:graphic>
          <a:graphicData uri="http://schemas.openxmlformats.org/drawingml/2006/table">
            <a:tbl>
              <a:tblPr firstRow="1" bandRow="1">
                <a:noFill/>
                <a:tableStyleId>{DC1263A8-2A5C-41C6-98A8-A53475ACC150}</a:tableStyleId>
              </a:tblPr>
              <a:tblGrid>
                <a:gridCol w="1833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2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b="1" u="none" strike="noStrike" cap="none"/>
                        <a:t>Razdoblje nastanka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Srednji vijek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19.stoljeće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20.stoljeće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8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b="1"/>
                        <a:t>Obilježja grada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hr-HR" sz="1800"/>
                        <a:t>prometna čvorišta, središnja uprave, kulture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hr-HR" sz="1800"/>
                        <a:t>Grčka i Rimska civilizacija na zapadu, jugu i središtu Europe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r>
                        <a:rPr lang="hr-HR" sz="1800"/>
                        <a:t>     uništeni kod seobe naroda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hr-HR" sz="1800"/>
                        <a:t>gradovi na uzvišenjima – akropole ili burgovi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hr-HR" sz="1800"/>
                        <a:t>gradovi su bili mali (većina ljudi na selu)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hr-HR" sz="1800"/>
                        <a:t>razvoj industrije       ubrzani rast gradova i povećanje gradskog stanovništva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hr-HR" sz="1800"/>
                        <a:t>deagrarizacija – proces smanjenja udjela zaposlenih u poljoprivredi (napuštanje poljoprivrede)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hr-HR" sz="1800"/>
                        <a:t>deruralizacija - proces napuštanja sela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hr-HR" sz="1800"/>
                        <a:t>nastanak aglomeracija i konurbacija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hr-HR" sz="1800"/>
                        <a:t>tercijarizacija društva 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hr-HR" sz="1800"/>
                        <a:t>razvoj cestovnog i željezničkog prometa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hr-HR" sz="1800"/>
                        <a:t>dnevne migracije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hr-HR" sz="1800"/>
                        <a:t>iz gradova migriraju u okolicu, manje gradove ili urbanizirana ruralna naselja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Char char="-"/>
                      </a:pPr>
                      <a:r>
                        <a:rPr lang="hr-HR" sz="1800"/>
                        <a:t>središnji grad + urbanizirana okolica s manjim, satelitskim gradom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b="1"/>
                        <a:t>Faza industrijalizacije</a:t>
                      </a:r>
                      <a:endParaRPr/>
                    </a:p>
                  </a:txBody>
                  <a:tcPr marL="91450" marR="91450" marT="45725" marB="45725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PREDINDUSTRIJSKA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INDUSTRIJSKA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/>
                        <a:t>POSLIJEINDUSTRIJSKA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87" name="Google Shape;87;p7"/>
          <p:cNvCxnSpPr/>
          <p:nvPr/>
        </p:nvCxnSpPr>
        <p:spPr>
          <a:xfrm>
            <a:off x="6915706" y="2290438"/>
            <a:ext cx="204186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ge42d0c20e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4688" y="1588363"/>
            <a:ext cx="8734425" cy="458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1787" y="1521395"/>
            <a:ext cx="6621050" cy="4675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0022" y="1521395"/>
            <a:ext cx="2268984" cy="2588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673</Words>
  <Application>Microsoft Office PowerPoint</Application>
  <PresentationFormat>Široki zaslon</PresentationFormat>
  <Paragraphs>105</Paragraphs>
  <Slides>18</Slides>
  <Notes>18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Gradovi i gradski način života</vt:lpstr>
      <vt:lpstr>ISHODI</vt:lpstr>
      <vt:lpstr>PowerPoint prezentacija</vt:lpstr>
      <vt:lpstr>Ponovimo…</vt:lpstr>
      <vt:lpstr>Razvoj gradova u Europi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Problemi velikih gradova</vt:lpstr>
      <vt:lpstr>Prednosti i nedostatci života u velikom gradu</vt:lpstr>
      <vt:lpstr>Globalni gradovi</vt:lpstr>
      <vt:lpstr>Provjerimo naučeno</vt:lpstr>
      <vt:lpstr>IZRADILA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Gradovi i gradski način života</dc:title>
  <dc:creator>Microsoft Office User</dc:creator>
  <cp:lastModifiedBy>Marija Ros Kozarić</cp:lastModifiedBy>
  <cp:revision>1</cp:revision>
  <dcterms:created xsi:type="dcterms:W3CDTF">2021-01-04T08:54:24Z</dcterms:created>
  <dcterms:modified xsi:type="dcterms:W3CDTF">2021-07-15T14:08:55Z</dcterms:modified>
</cp:coreProperties>
</file>